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1"/>
  </p:notesMasterIdLst>
  <p:handoutMasterIdLst>
    <p:handoutMasterId r:id="rId12"/>
  </p:handoutMasterIdLst>
  <p:sldIdLst>
    <p:sldId id="271" r:id="rId2"/>
    <p:sldId id="272" r:id="rId3"/>
    <p:sldId id="276" r:id="rId4"/>
    <p:sldId id="281" r:id="rId5"/>
    <p:sldId id="280" r:id="rId6"/>
    <p:sldId id="275" r:id="rId7"/>
    <p:sldId id="279" r:id="rId8"/>
    <p:sldId id="283" r:id="rId9"/>
    <p:sldId id="273" r:id="rId10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4660" autoAdjust="0"/>
  </p:normalViewPr>
  <p:slideViewPr>
    <p:cSldViewPr showGuides="1">
      <p:cViewPr varScale="1">
        <p:scale>
          <a:sx n="113" d="100"/>
          <a:sy n="113" d="100"/>
        </p:scale>
        <p:origin x="78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669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2479" y="249029"/>
            <a:ext cx="4282476" cy="336706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092527" y="249029"/>
            <a:ext cx="1232669" cy="336706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11.09.2020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2479" y="9215733"/>
            <a:ext cx="4282476" cy="35969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092527" y="9215735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504825" y="1352550"/>
            <a:ext cx="6035675" cy="3395663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68425" y="9731762"/>
            <a:ext cx="2210808" cy="1948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14612" y="9731762"/>
            <a:ext cx="863510" cy="1948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66621" y="5041490"/>
            <a:ext cx="5511501" cy="422124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192602" y="462286"/>
            <a:ext cx="2076877" cy="20161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11.09.2020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57978" y="468975"/>
            <a:ext cx="3220500" cy="19492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21747E08-9D47-4AF0-83B0-166EED6D22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6561" y="-2"/>
            <a:ext cx="5425440" cy="6866312"/>
          </a:xfrm>
          <a:custGeom>
            <a:avLst/>
            <a:gdLst>
              <a:gd name="connsiteX0" fmla="*/ 0 w 5425440"/>
              <a:gd name="connsiteY0" fmla="*/ 6866282 h 6866312"/>
              <a:gd name="connsiteX1" fmla="*/ 17777 w 5425440"/>
              <a:gd name="connsiteY1" fmla="*/ 6866312 h 6866312"/>
              <a:gd name="connsiteX2" fmla="*/ 0 w 5425440"/>
              <a:gd name="connsiteY2" fmla="*/ 6866312 h 6866312"/>
              <a:gd name="connsiteX3" fmla="*/ 2473111 w 5425440"/>
              <a:gd name="connsiteY3" fmla="*/ 0 h 6866312"/>
              <a:gd name="connsiteX4" fmla="*/ 5425440 w 5425440"/>
              <a:gd name="connsiteY4" fmla="*/ 0 h 6866312"/>
              <a:gd name="connsiteX5" fmla="*/ 5425440 w 5425440"/>
              <a:gd name="connsiteY5" fmla="*/ 6866312 h 6866312"/>
              <a:gd name="connsiteX6" fmla="*/ 17777 w 5425440"/>
              <a:gd name="connsiteY6" fmla="*/ 6866312 h 686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5440" h="6866312">
                <a:moveTo>
                  <a:pt x="0" y="6866282"/>
                </a:moveTo>
                <a:lnTo>
                  <a:pt x="17777" y="6866312"/>
                </a:lnTo>
                <a:lnTo>
                  <a:pt x="0" y="6866312"/>
                </a:lnTo>
                <a:close/>
                <a:moveTo>
                  <a:pt x="2473111" y="0"/>
                </a:moveTo>
                <a:lnTo>
                  <a:pt x="5425440" y="0"/>
                </a:lnTo>
                <a:lnTo>
                  <a:pt x="5425440" y="6866312"/>
                </a:lnTo>
                <a:lnTo>
                  <a:pt x="17777" y="6866312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1424" y="1122363"/>
            <a:ext cx="8424936" cy="3458766"/>
          </a:xfrm>
        </p:spPr>
        <p:txBody>
          <a:bodyPr anchor="b"/>
          <a:lstStyle>
            <a:lvl1pPr algn="l"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11424" y="5165710"/>
            <a:ext cx="9649072" cy="927586"/>
          </a:xfrm>
        </p:spPr>
        <p:txBody>
          <a:bodyPr/>
          <a:lstStyle>
            <a:lvl1pPr marL="0" indent="0" algn="l">
              <a:buNone/>
              <a:defRPr sz="3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Vorname Name, Funktion</a:t>
            </a:r>
          </a:p>
          <a:p>
            <a:r>
              <a:rPr lang="de-CH" noProof="0" dirty="0"/>
              <a:t>Datum</a:t>
            </a:r>
            <a:endParaRPr lang="de-CH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3B46E33-5EC7-462E-8F45-0A8847ACC6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78400" y="547200"/>
            <a:ext cx="1101600" cy="165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3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2708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B7BF8223-F144-4572-9DCA-2FFCD8FD7113}"/>
              </a:ext>
            </a:extLst>
          </p:cNvPr>
          <p:cNvSpPr/>
          <p:nvPr userDrawn="1"/>
        </p:nvSpPr>
        <p:spPr>
          <a:xfrm rot="16200000" flipV="1">
            <a:off x="1556570" y="-1556568"/>
            <a:ext cx="6867898" cy="9981035"/>
          </a:xfrm>
          <a:custGeom>
            <a:avLst/>
            <a:gdLst>
              <a:gd name="connsiteX0" fmla="*/ 343274 w 6867898"/>
              <a:gd name="connsiteY0" fmla="*/ 9981035 h 9981035"/>
              <a:gd name="connsiteX1" fmla="*/ 343273 w 6867898"/>
              <a:gd name="connsiteY1" fmla="*/ 2333150 h 9981035"/>
              <a:gd name="connsiteX2" fmla="*/ 1586 w 6867898"/>
              <a:gd name="connsiteY2" fmla="*/ 2455334 h 9981035"/>
              <a:gd name="connsiteX3" fmla="*/ 1586 w 6867898"/>
              <a:gd name="connsiteY3" fmla="*/ 9981035 h 9981035"/>
              <a:gd name="connsiteX4" fmla="*/ 6867898 w 6867898"/>
              <a:gd name="connsiteY4" fmla="*/ 9981035 h 9981035"/>
              <a:gd name="connsiteX5" fmla="*/ 6867898 w 6867898"/>
              <a:gd name="connsiteY5" fmla="*/ 0 h 9981035"/>
              <a:gd name="connsiteX6" fmla="*/ 6534523 w 6867898"/>
              <a:gd name="connsiteY6" fmla="*/ 119212 h 9981035"/>
              <a:gd name="connsiteX7" fmla="*/ 6534523 w 6867898"/>
              <a:gd name="connsiteY7" fmla="*/ 9981035 h 998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7898" h="9981035">
                <a:moveTo>
                  <a:pt x="343274" y="9981035"/>
                </a:moveTo>
                <a:lnTo>
                  <a:pt x="343273" y="2333150"/>
                </a:lnTo>
                <a:lnTo>
                  <a:pt x="1586" y="2455334"/>
                </a:lnTo>
                <a:cubicBezTo>
                  <a:pt x="7079" y="4778919"/>
                  <a:pt x="-3907" y="7657450"/>
                  <a:pt x="1586" y="9981035"/>
                </a:cubicBezTo>
                <a:close/>
                <a:moveTo>
                  <a:pt x="6867898" y="9981035"/>
                </a:moveTo>
                <a:lnTo>
                  <a:pt x="6867898" y="0"/>
                </a:lnTo>
                <a:lnTo>
                  <a:pt x="6534523" y="119212"/>
                </a:lnTo>
                <a:lnTo>
                  <a:pt x="6534523" y="99810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11424" y="2331077"/>
            <a:ext cx="4897239" cy="3690211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1EC4DF6-4859-4FB2-AC68-B1150FA85B1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83339" y="2331076"/>
            <a:ext cx="4249165" cy="3690211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558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22CB4521-0563-4106-9548-D1C218F38DA7}"/>
              </a:ext>
            </a:extLst>
          </p:cNvPr>
          <p:cNvSpPr/>
          <p:nvPr userDrawn="1"/>
        </p:nvSpPr>
        <p:spPr>
          <a:xfrm rot="16200000" flipV="1">
            <a:off x="1556570" y="-1556568"/>
            <a:ext cx="6867898" cy="9981035"/>
          </a:xfrm>
          <a:custGeom>
            <a:avLst/>
            <a:gdLst>
              <a:gd name="connsiteX0" fmla="*/ 343274 w 6867898"/>
              <a:gd name="connsiteY0" fmla="*/ 9981035 h 9981035"/>
              <a:gd name="connsiteX1" fmla="*/ 343273 w 6867898"/>
              <a:gd name="connsiteY1" fmla="*/ 2333150 h 9981035"/>
              <a:gd name="connsiteX2" fmla="*/ 1586 w 6867898"/>
              <a:gd name="connsiteY2" fmla="*/ 2455334 h 9981035"/>
              <a:gd name="connsiteX3" fmla="*/ 1586 w 6867898"/>
              <a:gd name="connsiteY3" fmla="*/ 9981035 h 9981035"/>
              <a:gd name="connsiteX4" fmla="*/ 6867898 w 6867898"/>
              <a:gd name="connsiteY4" fmla="*/ 9981035 h 9981035"/>
              <a:gd name="connsiteX5" fmla="*/ 6867898 w 6867898"/>
              <a:gd name="connsiteY5" fmla="*/ 0 h 9981035"/>
              <a:gd name="connsiteX6" fmla="*/ 6534523 w 6867898"/>
              <a:gd name="connsiteY6" fmla="*/ 119212 h 9981035"/>
              <a:gd name="connsiteX7" fmla="*/ 6534523 w 6867898"/>
              <a:gd name="connsiteY7" fmla="*/ 9981035 h 998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7898" h="9981035">
                <a:moveTo>
                  <a:pt x="343274" y="9981035"/>
                </a:moveTo>
                <a:lnTo>
                  <a:pt x="343273" y="2333150"/>
                </a:lnTo>
                <a:lnTo>
                  <a:pt x="1586" y="2455334"/>
                </a:lnTo>
                <a:cubicBezTo>
                  <a:pt x="7079" y="4778919"/>
                  <a:pt x="-3907" y="7657450"/>
                  <a:pt x="1586" y="9981035"/>
                </a:cubicBezTo>
                <a:close/>
                <a:moveTo>
                  <a:pt x="6867898" y="9981035"/>
                </a:moveTo>
                <a:lnTo>
                  <a:pt x="6867898" y="0"/>
                </a:lnTo>
                <a:lnTo>
                  <a:pt x="6534523" y="119212"/>
                </a:lnTo>
                <a:lnTo>
                  <a:pt x="6534523" y="99810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11424" y="1412777"/>
            <a:ext cx="4897239" cy="460851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E882D989-2AE8-4D3B-8D25-D2A761C52B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37" y="1516063"/>
            <a:ext cx="3545053" cy="450522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736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chluss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ussdiagramm: Manuelle Eingabe 3">
            <a:extLst>
              <a:ext uri="{FF2B5EF4-FFF2-40B4-BE49-F238E27FC236}">
                <a16:creationId xmlns:a16="http://schemas.microsoft.com/office/drawing/2014/main" id="{D1864EBE-F1E6-4A8B-AB24-92BB1A42F290}"/>
              </a:ext>
            </a:extLst>
          </p:cNvPr>
          <p:cNvSpPr/>
          <p:nvPr userDrawn="1"/>
        </p:nvSpPr>
        <p:spPr>
          <a:xfrm rot="16200000" flipV="1">
            <a:off x="1556333" y="-1556331"/>
            <a:ext cx="6868372" cy="99810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321 h 10000"/>
              <a:gd name="connsiteX0" fmla="*/ 0 w 10025"/>
              <a:gd name="connsiteY0" fmla="*/ 3016 h 10000"/>
              <a:gd name="connsiteX1" fmla="*/ 10025 w 10025"/>
              <a:gd name="connsiteY1" fmla="*/ 0 h 10000"/>
              <a:gd name="connsiteX2" fmla="*/ 10025 w 10025"/>
              <a:gd name="connsiteY2" fmla="*/ 10000 h 10000"/>
              <a:gd name="connsiteX3" fmla="*/ 25 w 10025"/>
              <a:gd name="connsiteY3" fmla="*/ 10000 h 10000"/>
              <a:gd name="connsiteX4" fmla="*/ 0 w 10025"/>
              <a:gd name="connsiteY4" fmla="*/ 3016 h 10000"/>
              <a:gd name="connsiteX0" fmla="*/ 3 w 10003"/>
              <a:gd name="connsiteY0" fmla="*/ 2460 h 10000"/>
              <a:gd name="connsiteX1" fmla="*/ 10003 w 10003"/>
              <a:gd name="connsiteY1" fmla="*/ 0 h 10000"/>
              <a:gd name="connsiteX2" fmla="*/ 10003 w 10003"/>
              <a:gd name="connsiteY2" fmla="*/ 10000 h 10000"/>
              <a:gd name="connsiteX3" fmla="*/ 3 w 10003"/>
              <a:gd name="connsiteY3" fmla="*/ 10000 h 10000"/>
              <a:gd name="connsiteX4" fmla="*/ 3 w 10003"/>
              <a:gd name="connsiteY4" fmla="*/ 246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3" h="10000">
                <a:moveTo>
                  <a:pt x="3" y="2460"/>
                </a:moveTo>
                <a:lnTo>
                  <a:pt x="10003" y="0"/>
                </a:lnTo>
                <a:lnTo>
                  <a:pt x="10003" y="10000"/>
                </a:lnTo>
                <a:lnTo>
                  <a:pt x="3" y="10000"/>
                </a:lnTo>
                <a:cubicBezTo>
                  <a:pt x="-5" y="7672"/>
                  <a:pt x="11" y="4788"/>
                  <a:pt x="3" y="24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1424" y="1122362"/>
            <a:ext cx="9649072" cy="3890814"/>
          </a:xfrm>
        </p:spPr>
        <p:txBody>
          <a:bodyPr anchor="b"/>
          <a:lstStyle>
            <a:lvl1pPr algn="l">
              <a:defRPr sz="8000"/>
            </a:lvl1pPr>
          </a:lstStyle>
          <a:p>
            <a:r>
              <a:rPr lang="de-CH" dirty="0"/>
              <a:t>Schlussfolie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1424" y="5165710"/>
            <a:ext cx="9649072" cy="927586"/>
          </a:xfrm>
        </p:spPr>
        <p:txBody>
          <a:bodyPr/>
          <a:lstStyle>
            <a:lvl1pPr marL="0" indent="0" algn="l">
              <a:buNone/>
              <a:defRPr sz="3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7220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ussdiagramm: Manuelle Eingabe 3">
            <a:extLst>
              <a:ext uri="{FF2B5EF4-FFF2-40B4-BE49-F238E27FC236}">
                <a16:creationId xmlns:a16="http://schemas.microsoft.com/office/drawing/2014/main" id="{D1864EBE-F1E6-4A8B-AB24-92BB1A42F290}"/>
              </a:ext>
            </a:extLst>
          </p:cNvPr>
          <p:cNvSpPr/>
          <p:nvPr userDrawn="1"/>
        </p:nvSpPr>
        <p:spPr>
          <a:xfrm rot="16200000" flipV="1">
            <a:off x="1556333" y="-1556331"/>
            <a:ext cx="6868372" cy="99810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321 h 10000"/>
              <a:gd name="connsiteX0" fmla="*/ 0 w 10025"/>
              <a:gd name="connsiteY0" fmla="*/ 3016 h 10000"/>
              <a:gd name="connsiteX1" fmla="*/ 10025 w 10025"/>
              <a:gd name="connsiteY1" fmla="*/ 0 h 10000"/>
              <a:gd name="connsiteX2" fmla="*/ 10025 w 10025"/>
              <a:gd name="connsiteY2" fmla="*/ 10000 h 10000"/>
              <a:gd name="connsiteX3" fmla="*/ 25 w 10025"/>
              <a:gd name="connsiteY3" fmla="*/ 10000 h 10000"/>
              <a:gd name="connsiteX4" fmla="*/ 0 w 10025"/>
              <a:gd name="connsiteY4" fmla="*/ 3016 h 10000"/>
              <a:gd name="connsiteX0" fmla="*/ 3 w 10003"/>
              <a:gd name="connsiteY0" fmla="*/ 2460 h 10000"/>
              <a:gd name="connsiteX1" fmla="*/ 10003 w 10003"/>
              <a:gd name="connsiteY1" fmla="*/ 0 h 10000"/>
              <a:gd name="connsiteX2" fmla="*/ 10003 w 10003"/>
              <a:gd name="connsiteY2" fmla="*/ 10000 h 10000"/>
              <a:gd name="connsiteX3" fmla="*/ 3 w 10003"/>
              <a:gd name="connsiteY3" fmla="*/ 10000 h 10000"/>
              <a:gd name="connsiteX4" fmla="*/ 3 w 10003"/>
              <a:gd name="connsiteY4" fmla="*/ 246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3" h="10000">
                <a:moveTo>
                  <a:pt x="3" y="2460"/>
                </a:moveTo>
                <a:lnTo>
                  <a:pt x="10003" y="0"/>
                </a:lnTo>
                <a:lnTo>
                  <a:pt x="10003" y="10000"/>
                </a:lnTo>
                <a:lnTo>
                  <a:pt x="3" y="10000"/>
                </a:lnTo>
                <a:cubicBezTo>
                  <a:pt x="-5" y="7672"/>
                  <a:pt x="11" y="4788"/>
                  <a:pt x="3" y="24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1424" y="1122363"/>
            <a:ext cx="9649072" cy="3458766"/>
          </a:xfrm>
        </p:spPr>
        <p:txBody>
          <a:bodyPr anchor="b"/>
          <a:lstStyle>
            <a:lvl1pPr algn="l"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11424" y="5165710"/>
            <a:ext cx="9649072" cy="927586"/>
          </a:xfrm>
        </p:spPr>
        <p:txBody>
          <a:bodyPr/>
          <a:lstStyle>
            <a:lvl1pPr marL="0" indent="0" algn="l">
              <a:buNone/>
              <a:defRPr sz="3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Vorname Name, Funktion</a:t>
            </a:r>
          </a:p>
          <a:p>
            <a:r>
              <a:rPr lang="de-CH" noProof="0" dirty="0"/>
              <a:t>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11424" y="2331077"/>
            <a:ext cx="4897239" cy="3690211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1EC4DF6-4859-4FB2-AC68-B1150FA85B1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83339" y="2331076"/>
            <a:ext cx="4249165" cy="3690211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5311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11424" y="1412777"/>
            <a:ext cx="4897239" cy="460851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E882D989-2AE8-4D3B-8D25-D2A761C52B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37" y="1516063"/>
            <a:ext cx="3545053" cy="450522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591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1424" y="2420937"/>
            <a:ext cx="9721080" cy="352834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1424" y="574153"/>
            <a:ext cx="9721080" cy="537512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933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B0016262-F46D-42A0-9D0D-6AC3C01ABE20}"/>
              </a:ext>
            </a:extLst>
          </p:cNvPr>
          <p:cNvSpPr/>
          <p:nvPr userDrawn="1"/>
        </p:nvSpPr>
        <p:spPr>
          <a:xfrm rot="16200000" flipV="1">
            <a:off x="1556570" y="-1556568"/>
            <a:ext cx="6867898" cy="9981035"/>
          </a:xfrm>
          <a:custGeom>
            <a:avLst/>
            <a:gdLst>
              <a:gd name="connsiteX0" fmla="*/ 343274 w 6867898"/>
              <a:gd name="connsiteY0" fmla="*/ 9981035 h 9981035"/>
              <a:gd name="connsiteX1" fmla="*/ 343273 w 6867898"/>
              <a:gd name="connsiteY1" fmla="*/ 2333150 h 9981035"/>
              <a:gd name="connsiteX2" fmla="*/ 1586 w 6867898"/>
              <a:gd name="connsiteY2" fmla="*/ 2455334 h 9981035"/>
              <a:gd name="connsiteX3" fmla="*/ 1586 w 6867898"/>
              <a:gd name="connsiteY3" fmla="*/ 9981035 h 9981035"/>
              <a:gd name="connsiteX4" fmla="*/ 6867898 w 6867898"/>
              <a:gd name="connsiteY4" fmla="*/ 9981035 h 9981035"/>
              <a:gd name="connsiteX5" fmla="*/ 6867898 w 6867898"/>
              <a:gd name="connsiteY5" fmla="*/ 0 h 9981035"/>
              <a:gd name="connsiteX6" fmla="*/ 6534523 w 6867898"/>
              <a:gd name="connsiteY6" fmla="*/ 119212 h 9981035"/>
              <a:gd name="connsiteX7" fmla="*/ 6534523 w 6867898"/>
              <a:gd name="connsiteY7" fmla="*/ 9981035 h 998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7898" h="9981035">
                <a:moveTo>
                  <a:pt x="343274" y="9981035"/>
                </a:moveTo>
                <a:lnTo>
                  <a:pt x="343273" y="2333150"/>
                </a:lnTo>
                <a:lnTo>
                  <a:pt x="1586" y="2455334"/>
                </a:lnTo>
                <a:cubicBezTo>
                  <a:pt x="7079" y="4778919"/>
                  <a:pt x="-3907" y="7657450"/>
                  <a:pt x="1586" y="9981035"/>
                </a:cubicBezTo>
                <a:close/>
                <a:moveTo>
                  <a:pt x="6867898" y="9981035"/>
                </a:moveTo>
                <a:lnTo>
                  <a:pt x="6867898" y="0"/>
                </a:lnTo>
                <a:lnTo>
                  <a:pt x="6534523" y="119212"/>
                </a:lnTo>
                <a:lnTo>
                  <a:pt x="6534523" y="99810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8412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11424" y="518332"/>
            <a:ext cx="9721080" cy="16581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1424" y="2340591"/>
            <a:ext cx="9721080" cy="3680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11424" y="6067823"/>
            <a:ext cx="1440160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3038" y="6067823"/>
            <a:ext cx="8109466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80576" y="6067823"/>
            <a:ext cx="457267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6E5378D-D3E3-471D-83E5-8F14B216C22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548394"/>
            <a:ext cx="1102094" cy="165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8" r:id="rId2"/>
    <p:sldLayoutId id="2147483659" r:id="rId3"/>
    <p:sldLayoutId id="2147483666" r:id="rId4"/>
    <p:sldLayoutId id="2147483667" r:id="rId5"/>
    <p:sldLayoutId id="2147483665" r:id="rId6"/>
    <p:sldLayoutId id="2147483688" r:id="rId7"/>
    <p:sldLayoutId id="2147483663" r:id="rId8"/>
    <p:sldLayoutId id="2147483672" r:id="rId9"/>
    <p:sldLayoutId id="2147483673" r:id="rId10"/>
    <p:sldLayoutId id="2147483674" r:id="rId11"/>
    <p:sldLayoutId id="2147483684" r:id="rId12"/>
    <p:sldLayoutId id="2147483664" r:id="rId1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271463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077913" indent="-271463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25" userDrawn="1">
          <p15:clr>
            <a:srgbClr val="F26B43"/>
          </p15:clr>
        </p15:guide>
        <p15:guide id="2" orient="horz" pos="955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4021" userDrawn="1">
          <p15:clr>
            <a:srgbClr val="F26B43"/>
          </p15:clr>
        </p15:guide>
        <p15:guide id="5" pos="3659" userDrawn="1">
          <p15:clr>
            <a:srgbClr val="F26B43"/>
          </p15:clr>
        </p15:guide>
        <p15:guide id="6" orient="horz" userDrawn="1">
          <p15:clr>
            <a:srgbClr val="F26B43"/>
          </p15:clr>
        </p15:guide>
        <p15:guide id="7" orient="horz" pos="4320" userDrawn="1">
          <p15:clr>
            <a:srgbClr val="F26B43"/>
          </p15:clr>
        </p15:guide>
        <p15:guide id="8" orient="horz" pos="210" userDrawn="1">
          <p15:clr>
            <a:srgbClr val="F26B43"/>
          </p15:clr>
        </p15:guide>
        <p15:guide id="9" orient="horz" pos="4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1F0C3-81CC-4742-AD64-2E7B3994EF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z="7200" dirty="0" smtClean="0"/>
              <a:t>Instruktion üK / LTT</a:t>
            </a:r>
            <a:br>
              <a:rPr lang="de-CH" sz="7200" dirty="0" smtClean="0"/>
            </a:br>
            <a:r>
              <a:rPr lang="de-CH" sz="7200" dirty="0" smtClean="0"/>
              <a:t>Schutzmassnahmen COVID-19</a:t>
            </a:r>
            <a:endParaRPr lang="de-CH" sz="72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EF0BF0A-72BE-49EC-8635-FEB063DEA3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Stéphanie </a:t>
            </a:r>
            <a:r>
              <a:rPr lang="de-CH" dirty="0" err="1" smtClean="0"/>
              <a:t>Thalmann</a:t>
            </a:r>
            <a:r>
              <a:rPr lang="de-CH" dirty="0" smtClean="0"/>
              <a:t>, Leiterin Kurszentrum</a:t>
            </a:r>
            <a:endParaRPr lang="de-CH" dirty="0"/>
          </a:p>
          <a:p>
            <a:r>
              <a:rPr lang="de-CH" dirty="0" smtClean="0"/>
              <a:t>08. Juni </a:t>
            </a:r>
            <a:r>
              <a:rPr lang="de-CH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62668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Beschriftungen im Kurszentrum</a:t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AC0313-945E-4B7D-AA50-0A8905F42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675335"/>
            <a:ext cx="9721080" cy="43924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Halten Sie sich an die Beschriftungen im Kurszentrum</a:t>
            </a:r>
          </a:p>
          <a:p>
            <a:endParaRPr lang="de-CH" sz="1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CH" sz="2000" dirty="0" smtClean="0"/>
              <a:t>WC-Anlagen nur auf dem Stockwerk nutzen, </a:t>
            </a:r>
          </a:p>
          <a:p>
            <a:pPr algn="just"/>
            <a:r>
              <a:rPr lang="de-CH" sz="2000" dirty="0"/>
              <a:t> </a:t>
            </a:r>
            <a:r>
              <a:rPr lang="de-CH" sz="2000" dirty="0" smtClean="0"/>
              <a:t>    auf dem Ihr </a:t>
            </a:r>
            <a:r>
              <a:rPr lang="de-CH" sz="2000" dirty="0" err="1" smtClean="0"/>
              <a:t>üKK</a:t>
            </a:r>
            <a:r>
              <a:rPr lang="de-CH" sz="2000" dirty="0" smtClean="0"/>
              <a:t> / LTT stattfindet</a:t>
            </a:r>
          </a:p>
          <a:p>
            <a:pPr algn="just"/>
            <a:endParaRPr lang="de-CH" sz="1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CH" sz="2000" dirty="0" smtClean="0"/>
              <a:t>Keine Benutzung der Garderobenschränke </a:t>
            </a:r>
          </a:p>
          <a:p>
            <a:pPr algn="just"/>
            <a:endParaRPr lang="de-CH" sz="1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CH" sz="2000" dirty="0" smtClean="0"/>
              <a:t>Die Geschäftsstelle wird jeweils nur von </a:t>
            </a:r>
          </a:p>
          <a:p>
            <a:pPr algn="just"/>
            <a:r>
              <a:rPr lang="de-CH" sz="2000" dirty="0"/>
              <a:t> </a:t>
            </a:r>
            <a:r>
              <a:rPr lang="de-CH" sz="2000" dirty="0" smtClean="0"/>
              <a:t>    einer Lernenden und mit Mundschutz betreten</a:t>
            </a:r>
          </a:p>
          <a:p>
            <a:pPr algn="just"/>
            <a:endParaRPr lang="de-CH" sz="1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CH" sz="2000" dirty="0" smtClean="0"/>
              <a:t>Halten Sie die Abstandsregelung von 2 Metern ein</a:t>
            </a:r>
          </a:p>
          <a:p>
            <a:pPr algn="just"/>
            <a:endParaRPr lang="de-CH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b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717" y="4149079"/>
            <a:ext cx="2758681" cy="229721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4653136"/>
            <a:ext cx="6001085" cy="179315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717" y="1772816"/>
            <a:ext cx="2742963" cy="210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8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32656"/>
            <a:ext cx="9721080" cy="1656184"/>
          </a:xfrm>
        </p:spPr>
        <p:txBody>
          <a:bodyPr/>
          <a:lstStyle/>
          <a:p>
            <a:r>
              <a:rPr lang="de-CH" dirty="0" smtClean="0"/>
              <a:t>Verhalten im </a:t>
            </a:r>
            <a:r>
              <a:rPr lang="de-CH" dirty="0" err="1" smtClean="0"/>
              <a:t>üK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AC0313-945E-4B7D-AA50-0A8905F42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124744"/>
            <a:ext cx="9649072" cy="5400600"/>
          </a:xfrm>
        </p:spPr>
        <p:txBody>
          <a:bodyPr/>
          <a:lstStyle/>
          <a:p>
            <a:r>
              <a:rPr lang="de-CH" sz="2000" b="1" dirty="0" smtClean="0"/>
              <a:t>Mundschutz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Beschriften Sie den von der KL erhaltenen Hygienebeutel mit Ihrem Namen</a:t>
            </a:r>
          </a:p>
          <a:p>
            <a:r>
              <a:rPr lang="de-CH" sz="2000" dirty="0" smtClean="0"/>
              <a:t>     Sie erhalten pro Kurstag </a:t>
            </a:r>
            <a:r>
              <a:rPr lang="de-CH" sz="2000" u="sng" dirty="0" smtClean="0"/>
              <a:t>eine</a:t>
            </a:r>
            <a:r>
              <a:rPr lang="de-CH" sz="2000" dirty="0" smtClean="0"/>
              <a:t> Maske</a:t>
            </a:r>
          </a:p>
          <a:p>
            <a:endParaRPr lang="de-CH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Bei Nichttragen der Maske, muss der Mundschutz </a:t>
            </a:r>
          </a:p>
          <a:p>
            <a:r>
              <a:rPr lang="de-CH" sz="2000" dirty="0"/>
              <a:t> </a:t>
            </a:r>
            <a:r>
              <a:rPr lang="de-CH" sz="2000" dirty="0" smtClean="0"/>
              <a:t>    im Hygienebeutel deponiert werden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Sobald </a:t>
            </a:r>
            <a:r>
              <a:rPr lang="de-CH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Distanz nicht eingehalten werden kann und </a:t>
            </a:r>
            <a:endParaRPr lang="de-CH" sz="20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bei </a:t>
            </a:r>
            <a:r>
              <a:rPr lang="de-CH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praktischen Übungen besteht Tragepflicht der </a:t>
            </a:r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Masken</a:t>
            </a:r>
            <a:b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de-CH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d</a:t>
            </a:r>
            <a:r>
              <a:rPr lang="de-CH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 </a:t>
            </a:r>
            <a:r>
              <a:rPr lang="de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 bestimmt, wann die Masken zu tragen </a:t>
            </a:r>
            <a:r>
              <a:rPr lang="de-CH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</a:t>
            </a:r>
          </a:p>
          <a:p>
            <a:endParaRPr lang="de-CH" sz="1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Beim Verlassen des Kursraums ist </a:t>
            </a:r>
            <a:r>
              <a:rPr lang="de-CH" sz="2000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Maskenpflicht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Sofern Sie die Maske nicht für den Weg nach Hause nutzen,</a:t>
            </a:r>
          </a:p>
          <a:p>
            <a:r>
              <a:rPr lang="de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sammelt die KL die Masken im schwarzen Kehrrichtsack zur </a:t>
            </a:r>
          </a:p>
          <a:p>
            <a:r>
              <a:rPr lang="de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Entsorgung ein</a:t>
            </a:r>
          </a:p>
          <a:p>
            <a:endParaRPr lang="de-CH" sz="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 Kontakt der Hände mit der Maske muss eine </a:t>
            </a:r>
            <a:br>
              <a:rPr lang="de-CH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Händedesinfektion vorgenommen werden</a:t>
            </a:r>
          </a:p>
          <a:p>
            <a:endParaRPr lang="de-CH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 smtClean="0"/>
          </a:p>
          <a:p>
            <a:endParaRPr lang="de-CH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b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48" y="2500005"/>
            <a:ext cx="2219639" cy="378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9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Verhalten im </a:t>
            </a:r>
            <a:r>
              <a:rPr lang="de-CH" dirty="0" err="1" smtClean="0"/>
              <a:t>üK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AC0313-945E-4B7D-AA50-0A8905F42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631092"/>
            <a:ext cx="10153128" cy="4750235"/>
          </a:xfrm>
        </p:spPr>
        <p:txBody>
          <a:bodyPr/>
          <a:lstStyle/>
          <a:p>
            <a:r>
              <a:rPr lang="de-CH" sz="2000" b="1" dirty="0" smtClean="0"/>
              <a:t>Händehygiene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pc="15" dirty="0" smtClean="0">
                <a:latin typeface="Arial" panose="020B0604020202020204" pitchFamily="34" charset="0"/>
                <a:ea typeface="Arial" panose="020B0604020202020204" pitchFamily="34" charset="0"/>
              </a:rPr>
              <a:t>Eine </a:t>
            </a:r>
            <a:r>
              <a:rPr lang="en-US" sz="2000" spc="20" dirty="0">
                <a:latin typeface="Arial" panose="020B0604020202020204" pitchFamily="34" charset="0"/>
                <a:ea typeface="Arial" panose="020B0604020202020204" pitchFamily="34" charset="0"/>
              </a:rPr>
              <a:t>korrekte Händedesinfektion </a:t>
            </a:r>
            <a:r>
              <a:rPr lang="en-US" sz="2000" spc="20" dirty="0" smtClean="0">
                <a:latin typeface="Arial" panose="020B0604020202020204" pitchFamily="34" charset="0"/>
                <a:ea typeface="Arial" panose="020B0604020202020204" pitchFamily="34" charset="0"/>
              </a:rPr>
              <a:t>oder Händewaschen </a:t>
            </a:r>
            <a:r>
              <a:rPr lang="en-US" sz="2000" spc="10" dirty="0" smtClean="0">
                <a:latin typeface="Arial" panose="020B0604020202020204" pitchFamily="34" charset="0"/>
                <a:ea typeface="Arial" panose="020B0604020202020204" pitchFamily="34" charset="0"/>
              </a:rPr>
              <a:t>wird </a:t>
            </a:r>
            <a:r>
              <a:rPr lang="en-US" sz="2000" spc="20" dirty="0">
                <a:latin typeface="Arial" panose="020B0604020202020204" pitchFamily="34" charset="0"/>
                <a:ea typeface="Arial" panose="020B0604020202020204" pitchFamily="34" charset="0"/>
              </a:rPr>
              <a:t>mindestens </a:t>
            </a:r>
            <a:endParaRPr lang="en-US" sz="2000" spc="20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tabLst>
                <a:tab pos="355600" algn="l"/>
              </a:tabLst>
            </a:pPr>
            <a:r>
              <a:rPr lang="en-US" sz="2000" spc="20" dirty="0">
                <a:latin typeface="Arial" panose="020B0604020202020204" pitchFamily="34" charset="0"/>
                <a:ea typeface="Arial" panose="020B0604020202020204" pitchFamily="34" charset="0"/>
              </a:rPr>
              <a:t>	</a:t>
            </a:r>
            <a:r>
              <a:rPr lang="en-US" sz="2000" spc="20" dirty="0" smtClean="0">
                <a:latin typeface="Arial" panose="020B0604020202020204" pitchFamily="34" charset="0"/>
                <a:ea typeface="Arial" panose="020B0604020202020204" pitchFamily="34" charset="0"/>
              </a:rPr>
              <a:t>durch</a:t>
            </a:r>
            <a:r>
              <a:rPr lang="en-US" sz="2000" spc="15" dirty="0" smtClean="0">
                <a:latin typeface="Arial" panose="020B0604020202020204" pitchFamily="34" charset="0"/>
                <a:ea typeface="Arial" panose="020B0604020202020204" pitchFamily="34" charset="0"/>
              </a:rPr>
              <a:t>geführt </a:t>
            </a:r>
            <a:r>
              <a:rPr lang="en-US" sz="2000" spc="10" dirty="0">
                <a:latin typeface="Arial" panose="020B0604020202020204" pitchFamily="34" charset="0"/>
                <a:ea typeface="Arial" panose="020B0604020202020204" pitchFamily="34" charset="0"/>
              </a:rPr>
              <a:t>bei </a:t>
            </a:r>
            <a:r>
              <a:rPr lang="en-US" sz="2000" spc="20" dirty="0">
                <a:latin typeface="Arial" panose="020B0604020202020204" pitchFamily="34" charset="0"/>
                <a:ea typeface="Arial" panose="020B0604020202020204" pitchFamily="34" charset="0"/>
              </a:rPr>
              <a:t>Kursbeginn, nach Pausen </a:t>
            </a:r>
            <a:r>
              <a:rPr lang="en-US" sz="2000" spc="10" dirty="0">
                <a:latin typeface="Arial" panose="020B0604020202020204" pitchFamily="34" charset="0"/>
                <a:ea typeface="Arial" panose="020B0604020202020204" pitchFamily="34" charset="0"/>
              </a:rPr>
              <a:t>und </a:t>
            </a:r>
            <a:r>
              <a:rPr lang="en-US" sz="2000" spc="10" dirty="0" err="1">
                <a:latin typeface="Arial" panose="020B0604020202020204" pitchFamily="34" charset="0"/>
                <a:ea typeface="Arial" panose="020B0604020202020204" pitchFamily="34" charset="0"/>
              </a:rPr>
              <a:t>bei</a:t>
            </a:r>
            <a:r>
              <a:rPr lang="en-US" sz="2000" spc="1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spc="20" dirty="0" err="1" smtClean="0">
                <a:latin typeface="Arial" panose="020B0604020202020204" pitchFamily="34" charset="0"/>
                <a:ea typeface="Arial" panose="020B0604020202020204" pitchFamily="34" charset="0"/>
              </a:rPr>
              <a:t>Kursende</a:t>
            </a:r>
            <a:r>
              <a:rPr lang="en-US" sz="2000" spc="20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>
              <a:tabLst>
                <a:tab pos="355600" algn="l"/>
              </a:tabLst>
            </a:pPr>
            <a:endParaRPr lang="en-US" sz="1000" spc="20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000" spc="20" dirty="0" smtClean="0">
                <a:ea typeface="Arial" panose="020B0604020202020204" pitchFamily="34" charset="0"/>
              </a:rPr>
              <a:t>Zusätzlich ist die Händedesinfektion / das Händewaschen </a:t>
            </a:r>
            <a:r>
              <a:rPr lang="de-CH" sz="2000" dirty="0" smtClean="0">
                <a:ea typeface="Calibri" panose="020F0502020204030204" pitchFamily="34" charset="0"/>
              </a:rPr>
              <a:t>zwingend </a:t>
            </a:r>
            <a:r>
              <a:rPr lang="de-CH" sz="2000" dirty="0">
                <a:ea typeface="Calibri" panose="020F0502020204030204" pitchFamily="34" charset="0"/>
              </a:rPr>
              <a:t>beim </a:t>
            </a:r>
            <a:r>
              <a:rPr lang="de-CH" sz="2000" dirty="0" smtClean="0">
                <a:ea typeface="Calibri" panose="020F0502020204030204" pitchFamily="34" charset="0"/>
              </a:rPr>
              <a:t>An- </a:t>
            </a:r>
            <a:r>
              <a:rPr lang="de-CH" sz="2000" dirty="0">
                <a:ea typeface="Calibri" panose="020F0502020204030204" pitchFamily="34" charset="0"/>
              </a:rPr>
              <a:t>und </a:t>
            </a:r>
            <a:r>
              <a:rPr lang="de-CH" sz="2000" dirty="0" smtClean="0">
                <a:ea typeface="Calibri" panose="020F0502020204030204" pitchFamily="34" charset="0"/>
              </a:rPr>
              <a:t>Ausziehen </a:t>
            </a:r>
            <a:r>
              <a:rPr lang="de-CH" sz="2000" dirty="0">
                <a:ea typeface="Calibri" panose="020F0502020204030204" pitchFamily="34" charset="0"/>
              </a:rPr>
              <a:t>der </a:t>
            </a:r>
            <a:r>
              <a:rPr lang="de-CH" sz="2000" dirty="0" smtClean="0">
                <a:ea typeface="Calibri" panose="020F0502020204030204" pitchFamily="34" charset="0"/>
              </a:rPr>
              <a:t>Maske nötig bzw. jedes mal wenn </a:t>
            </a:r>
            <a:r>
              <a:rPr lang="de-CH" sz="2000" dirty="0">
                <a:ea typeface="Calibri" panose="020F0502020204030204" pitchFamily="34" charset="0"/>
              </a:rPr>
              <a:t>man sich an die Maske </a:t>
            </a:r>
            <a:r>
              <a:rPr lang="de-CH" sz="2000" dirty="0" smtClean="0">
                <a:ea typeface="Calibri" panose="020F0502020204030204" pitchFamily="34" charset="0"/>
              </a:rPr>
              <a:t>greift</a:t>
            </a:r>
          </a:p>
          <a:p>
            <a:pPr>
              <a:tabLst>
                <a:tab pos="355600" algn="l"/>
              </a:tabLst>
            </a:pPr>
            <a:endParaRPr lang="de-CH" sz="1200" b="1" dirty="0" smtClean="0"/>
          </a:p>
          <a:p>
            <a:r>
              <a:rPr lang="de-CH" sz="2000" b="1" dirty="0" smtClean="0"/>
              <a:t>Gesundheitszustand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Melden Sie sich bei Krankheitssymptomen umgehend bei der KL und verlassen Sie den </a:t>
            </a:r>
            <a:r>
              <a:rPr lang="de-CH" sz="2000" dirty="0" err="1" smtClean="0"/>
              <a:t>üK</a:t>
            </a:r>
            <a:r>
              <a:rPr lang="de-CH" sz="2000" dirty="0" smtClean="0"/>
              <a:t> (tragen einer Maske)</a:t>
            </a:r>
            <a:endParaRPr lang="de-CH" sz="2000" dirty="0"/>
          </a:p>
          <a:p>
            <a:endParaRPr lang="de-CH" sz="1200" b="1" dirty="0"/>
          </a:p>
          <a:p>
            <a:r>
              <a:rPr lang="de-CH" sz="2000" b="1" dirty="0" smtClean="0"/>
              <a:t>Gruppeneinteilungen / Kursräume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Halten Sie sich an die von der Kursleiterin /-leiter </a:t>
            </a:r>
            <a:r>
              <a:rPr lang="de-CH" sz="2000" dirty="0" smtClean="0"/>
              <a:t>vorgegebenen Gruppeneinteilungen</a:t>
            </a:r>
          </a:p>
          <a:p>
            <a:endParaRPr lang="de-CH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Klassen </a:t>
            </a:r>
            <a:r>
              <a:rPr lang="de-CH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arbeiten den ganzen Tag in den </a:t>
            </a:r>
            <a:r>
              <a:rPr lang="de-CH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zugeteilten  Räumen</a:t>
            </a:r>
          </a:p>
          <a:p>
            <a:endParaRPr lang="de-CH" sz="10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dürfen nur die definierten Gruppenräume benutzt werden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CH" sz="20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1170" lvl="0">
              <a:lnSpc>
                <a:spcPct val="100000"/>
              </a:lnSpc>
            </a:pPr>
            <a:endParaRPr lang="de-CH" sz="1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CH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b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2320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Verhalten im </a:t>
            </a:r>
            <a:r>
              <a:rPr lang="de-CH" dirty="0" err="1" smtClean="0"/>
              <a:t>üK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AC0313-945E-4B7D-AA50-0A8905F42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675334"/>
            <a:ext cx="9721080" cy="4705993"/>
          </a:xfrm>
        </p:spPr>
        <p:txBody>
          <a:bodyPr/>
          <a:lstStyle/>
          <a:p>
            <a:r>
              <a:rPr lang="de-CH" sz="2000" b="1" dirty="0"/>
              <a:t>Umgang mit </a:t>
            </a:r>
            <a:r>
              <a:rPr lang="de-CH" sz="2000" b="1" dirty="0" err="1"/>
              <a:t>üK</a:t>
            </a:r>
            <a:r>
              <a:rPr lang="de-CH" sz="2000" b="1" dirty="0"/>
              <a:t>-/ </a:t>
            </a:r>
            <a:r>
              <a:rPr lang="de-CH" sz="2000" b="1" dirty="0" smtClean="0"/>
              <a:t>LTT-Material</a:t>
            </a:r>
            <a:endParaRPr lang="de-CH" sz="2000" b="1" dirty="0"/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 Oberflächen von gebrauchten Materialien, Geräten, Modellen, Matten etc. werden </a:t>
            </a:r>
            <a:r>
              <a:rPr lang="de-CH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warmen Wasser und Allzweckreiniger oder nach Hygienekonzept mit </a:t>
            </a:r>
            <a:r>
              <a:rPr lang="de-CH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Terralin</a:t>
            </a:r>
            <a:r>
              <a:rPr lang="de-CH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desinfiziert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smtClean="0"/>
              <a:t>Pro </a:t>
            </a:r>
            <a:r>
              <a:rPr lang="de-CH" sz="2000" dirty="0"/>
              <a:t>Raum </a:t>
            </a:r>
            <a:r>
              <a:rPr lang="de-CH" sz="2000" dirty="0" smtClean="0"/>
              <a:t>steht ein Geräteboy mit Materialien zur Reinigung / Desinfektion bereit</a:t>
            </a:r>
            <a:endParaRPr lang="de-CH" sz="1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Lagerungsmaterialien werden ohne Bezüge genutzt und nach Gebrauch abgerieben</a:t>
            </a:r>
          </a:p>
          <a:p>
            <a:pPr lvl="0"/>
            <a:endParaRPr lang="de-CH" sz="10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2000" b="1" dirty="0" smtClean="0"/>
              <a:t>Umgang mit Betten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Betten werden </a:t>
            </a:r>
            <a:r>
              <a:rPr lang="de-CH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nach Kursbeginn nicht mehr in andere Räume </a:t>
            </a:r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geschoben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Betten </a:t>
            </a:r>
            <a:r>
              <a:rPr lang="de-CH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jeden Abend nach Gebrauch reinigen und frisch beziehen (</a:t>
            </a:r>
            <a:r>
              <a:rPr lang="de-CH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Hansli</a:t>
            </a:r>
            <a:r>
              <a:rPr lang="de-CH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Fixleintuch und </a:t>
            </a:r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Oberleintuch)</a:t>
            </a:r>
            <a:endParaRPr lang="de-CH" sz="2000" dirty="0" smtClean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Benutzen Sie für Pflegeverrichtungen im Bett, das von Ihnen mitgebrachte Badetuch</a:t>
            </a:r>
          </a:p>
          <a:p>
            <a:pPr marL="471170" lvl="0">
              <a:lnSpc>
                <a:spcPct val="100000"/>
              </a:lnSpc>
            </a:pPr>
            <a:endParaRPr lang="de-CH" sz="1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 smtClean="0"/>
          </a:p>
          <a:p>
            <a:endParaRPr lang="de-CH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b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898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Verpflegung</a:t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AC0313-945E-4B7D-AA50-0A8905F42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675335"/>
            <a:ext cx="9721080" cy="46085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Halten Sie sich an die von der Kursleiterin /-leiter vorgegebenen Pauseneinteilungen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 smtClean="0"/>
          </a:p>
          <a:p>
            <a:r>
              <a:rPr lang="de-CH" sz="2000" b="1" dirty="0" smtClean="0"/>
              <a:t>	Znünipause </a:t>
            </a:r>
            <a:endParaRPr lang="de-CH" sz="2000" dirty="0"/>
          </a:p>
          <a:p>
            <a:r>
              <a:rPr lang="de-CH" sz="2000" dirty="0"/>
              <a:t>	Gruppe 1: 09:15 bis 09:45</a:t>
            </a:r>
          </a:p>
          <a:p>
            <a:r>
              <a:rPr lang="de-CH" sz="2000" dirty="0"/>
              <a:t>	Gruppe 2: 09:50 bis 10:20</a:t>
            </a:r>
          </a:p>
          <a:p>
            <a:r>
              <a:rPr lang="de-CH" sz="2000" b="1" dirty="0" smtClean="0"/>
              <a:t>	Mittagessen</a:t>
            </a:r>
            <a:endParaRPr lang="de-CH" sz="2000" dirty="0"/>
          </a:p>
          <a:p>
            <a:r>
              <a:rPr lang="de-CH" sz="2000" dirty="0" smtClean="0"/>
              <a:t>	Gruppe </a:t>
            </a:r>
            <a:r>
              <a:rPr lang="de-CH" sz="2000" dirty="0"/>
              <a:t>1: 11:30 bis 12:30</a:t>
            </a:r>
          </a:p>
          <a:p>
            <a:r>
              <a:rPr lang="de-CH" sz="2000" dirty="0" smtClean="0"/>
              <a:t>	Gruppe </a:t>
            </a:r>
            <a:r>
              <a:rPr lang="de-CH" sz="2000" dirty="0"/>
              <a:t>2: 12:30 bis 13:30</a:t>
            </a:r>
          </a:p>
          <a:p>
            <a:r>
              <a:rPr lang="de-CH" sz="2000" dirty="0"/>
              <a:t>	</a:t>
            </a:r>
            <a:r>
              <a:rPr lang="de-CH" sz="2000" b="1" dirty="0"/>
              <a:t>Nachmittagspause</a:t>
            </a:r>
            <a:endParaRPr lang="de-CH" sz="2000" dirty="0"/>
          </a:p>
          <a:p>
            <a:r>
              <a:rPr lang="de-CH" sz="2000" dirty="0"/>
              <a:t>	Gruppe 1: 14:30 bis 14:50</a:t>
            </a:r>
          </a:p>
          <a:p>
            <a:r>
              <a:rPr lang="de-CH" sz="2000" dirty="0"/>
              <a:t>	Gruppe 2: 15:00 bis 15:20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 smtClean="0"/>
          </a:p>
          <a:p>
            <a:endParaRPr lang="de-CH" sz="2000" dirty="0" smtClean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15544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Verpflegung</a:t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AC0313-945E-4B7D-AA50-0A8905F42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675335"/>
            <a:ext cx="9721080" cy="46085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Hauptzahlungsmittel </a:t>
            </a:r>
            <a:r>
              <a:rPr lang="de-CH" sz="2000" dirty="0"/>
              <a:t>ist </a:t>
            </a:r>
            <a:r>
              <a:rPr lang="de-CH" sz="2000" dirty="0" smtClean="0"/>
              <a:t>TWINT, </a:t>
            </a:r>
            <a:r>
              <a:rPr lang="de-CH" sz="2000" dirty="0"/>
              <a:t>auf Bargeld wird möglichst </a:t>
            </a:r>
            <a:r>
              <a:rPr lang="de-CH" sz="2000" dirty="0" smtClean="0"/>
              <a:t>verzichtet</a:t>
            </a:r>
            <a:endParaRPr lang="de-CH" sz="2000" dirty="0"/>
          </a:p>
          <a:p>
            <a:pPr lvl="0"/>
            <a:endParaRPr lang="de-CH" sz="10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prstClr val="black"/>
                </a:solidFill>
              </a:rPr>
              <a:t>Halten Sie sich an die Tischordnung und Abstandmarkierungen im Pausenraum</a:t>
            </a:r>
          </a:p>
          <a:p>
            <a:pPr lvl="0"/>
            <a:endParaRPr lang="de-CH" sz="10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prstClr val="black"/>
                </a:solidFill>
              </a:rPr>
              <a:t>Tische und Stühle werden nicht verstellt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CH" sz="10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prstClr val="black"/>
                </a:solidFill>
              </a:rPr>
              <a:t>Bleiben Sie während der ganzen Pause an den Tischen sitzen oder verlassen Sie den Pausenraum </a:t>
            </a:r>
            <a:endParaRPr lang="de-CH" sz="20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CH" sz="10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Während </a:t>
            </a:r>
            <a:r>
              <a:rPr lang="de-CH" sz="2000" dirty="0"/>
              <a:t>der Pausen </a:t>
            </a:r>
            <a:r>
              <a:rPr lang="de-CH" sz="2000" dirty="0" smtClean="0"/>
              <a:t>wird </a:t>
            </a:r>
            <a:r>
              <a:rPr lang="de-CH" sz="2000" dirty="0"/>
              <a:t>eine </a:t>
            </a:r>
            <a:r>
              <a:rPr lang="de-CH" sz="2000" dirty="0" smtClean="0"/>
              <a:t>Reinigungsmitarbeiterin </a:t>
            </a:r>
            <a:r>
              <a:rPr lang="de-CH" sz="2000" dirty="0"/>
              <a:t>die Tische und Stühle laufend </a:t>
            </a:r>
            <a:r>
              <a:rPr lang="de-CH" sz="2000" dirty="0" smtClean="0"/>
              <a:t>reinigen</a:t>
            </a:r>
          </a:p>
          <a:p>
            <a:pPr lvl="0"/>
            <a:endParaRPr lang="de-CH" sz="1000" b="1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prstClr val="black"/>
                </a:solidFill>
              </a:rPr>
              <a:t>Im Garten dürfen sich max. 30 Personen mit Einhaltung der Abstandsregeln aufhalten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 smtClean="0"/>
          </a:p>
          <a:p>
            <a:endParaRPr lang="de-CH" sz="2000" dirty="0" smtClean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3119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Jeder / Jede ist wichtig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AC0313-945E-4B7D-AA50-0A8905F42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675335"/>
            <a:ext cx="9721080" cy="46085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/>
              <a:t>Mit dem Einhalten der Schutzbestimmungen leisten Sie einen wesentlichen Beitrag um die Ausbreitung des Virus zu verhindern</a:t>
            </a:r>
          </a:p>
          <a:p>
            <a:pPr lvl="0"/>
            <a:endParaRPr lang="de-CH" sz="24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prstClr val="black"/>
                </a:solidFill>
              </a:rPr>
              <a:t>Sie tragen Verantwortung für sich und alle Menschen in ihrem Umfeld</a:t>
            </a:r>
          </a:p>
          <a:p>
            <a:pPr lvl="0"/>
            <a:endParaRPr lang="de-CH" sz="24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/>
              <a:t>Danke, dass Sie diesen Aufruf den ganzen Tag berücksichtigen und konsequent </a:t>
            </a:r>
            <a:r>
              <a:rPr lang="de-CH" sz="2400" dirty="0" smtClean="0"/>
              <a:t>einhalten</a:t>
            </a:r>
            <a:endParaRPr lang="de-CH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CH" sz="1000" dirty="0">
              <a:solidFill>
                <a:prstClr val="black"/>
              </a:solidFill>
            </a:endParaRPr>
          </a:p>
          <a:p>
            <a:endParaRPr lang="de-CH" sz="2000" dirty="0" smtClean="0"/>
          </a:p>
          <a:p>
            <a:endParaRPr lang="de-CH" sz="2000" dirty="0" smtClean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14003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87851-6930-4BF3-8543-08283FB8A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408" y="1844824"/>
            <a:ext cx="9649072" cy="3528392"/>
          </a:xfrm>
        </p:spPr>
        <p:txBody>
          <a:bodyPr/>
          <a:lstStyle/>
          <a:p>
            <a:r>
              <a:rPr lang="de-DE" sz="7500" dirty="0"/>
              <a:t>H</a:t>
            </a:r>
            <a:r>
              <a:rPr lang="de-DE" sz="7500" dirty="0" smtClean="0"/>
              <a:t>erzlichen </a:t>
            </a:r>
            <a:r>
              <a:rPr lang="de-DE" sz="7500" dirty="0"/>
              <a:t>Dank für</a:t>
            </a:r>
            <a:br>
              <a:rPr lang="de-DE" sz="7500" dirty="0"/>
            </a:br>
            <a:r>
              <a:rPr lang="de-DE" sz="7500" dirty="0"/>
              <a:t>Ihre </a:t>
            </a:r>
            <a:r>
              <a:rPr lang="de-DE" sz="7500" dirty="0" smtClean="0"/>
              <a:t>Aufmerksamkeit und en spannende </a:t>
            </a:r>
            <a:r>
              <a:rPr lang="de-DE" sz="7500" dirty="0" err="1" smtClean="0"/>
              <a:t>üK</a:t>
            </a:r>
            <a:endParaRPr lang="de-CH" sz="75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7F5D1A5-525A-469E-A748-3053D31EAA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3514457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dA GS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46BBE8"/>
      </a:accent1>
      <a:accent2>
        <a:srgbClr val="9A2A9A"/>
      </a:accent2>
      <a:accent3>
        <a:srgbClr val="89D040"/>
      </a:accent3>
      <a:accent4>
        <a:srgbClr val="F2F036"/>
      </a:accent4>
      <a:accent5>
        <a:srgbClr val="EAA322"/>
      </a:accent5>
      <a:accent6>
        <a:srgbClr val="E7397B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OdA GS V1.potx" id="{89E567A9-EB2D-4491-BB9C-2C01F591D58D}" vid="{36DAC9F2-53A0-447B-A38A-4074A9E9A423}"/>
    </a:ext>
  </a:extLst>
</a:theme>
</file>

<file path=ppt/theme/theme2.xml><?xml version="1.0" encoding="utf-8"?>
<a:theme xmlns:a="http://schemas.openxmlformats.org/drawingml/2006/main" name="Office Theme">
  <a:themeElements>
    <a:clrScheme name="OdA GS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46BBE8"/>
      </a:accent1>
      <a:accent2>
        <a:srgbClr val="9A2A9A"/>
      </a:accent2>
      <a:accent3>
        <a:srgbClr val="89D040"/>
      </a:accent3>
      <a:accent4>
        <a:srgbClr val="F2F036"/>
      </a:accent4>
      <a:accent5>
        <a:srgbClr val="EAA322"/>
      </a:accent5>
      <a:accent6>
        <a:srgbClr val="E7397B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dA GS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46BBE8"/>
      </a:accent1>
      <a:accent2>
        <a:srgbClr val="9A2A9A"/>
      </a:accent2>
      <a:accent3>
        <a:srgbClr val="89D040"/>
      </a:accent3>
      <a:accent4>
        <a:srgbClr val="F2F036"/>
      </a:accent4>
      <a:accent5>
        <a:srgbClr val="EAA322"/>
      </a:accent5>
      <a:accent6>
        <a:srgbClr val="E7397B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Präsentation_OdA_GS_gruen</Template>
  <TotalTime>0</TotalTime>
  <Words>358</Words>
  <Application>Microsoft Office PowerPoint</Application>
  <PresentationFormat>Breitbild</PresentationFormat>
  <Paragraphs>107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Wingdings</vt:lpstr>
      <vt:lpstr>Benutzerdefiniertes Design</vt:lpstr>
      <vt:lpstr>Instruktion üK / LTT Schutzmassnahmen COVID-19</vt:lpstr>
      <vt:lpstr>Beschriftungen im Kurszentrum </vt:lpstr>
      <vt:lpstr>Verhalten im üK </vt:lpstr>
      <vt:lpstr>Verhalten im üK </vt:lpstr>
      <vt:lpstr>Verhalten im üK </vt:lpstr>
      <vt:lpstr>Verpflegung </vt:lpstr>
      <vt:lpstr>Verpflegung </vt:lpstr>
      <vt:lpstr>Jeder / Jede ist wichtig </vt:lpstr>
      <vt:lpstr>Herzlichen Dank für Ihre Aufmerksamkeit und en spannende üK</vt:lpstr>
    </vt:vector>
  </TitlesOfParts>
  <Company>OdA St. Gallen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Titelfolie grün</dc:title>
  <dc:creator>Thalmann Stephanie ODAGS</dc:creator>
  <cp:lastModifiedBy> </cp:lastModifiedBy>
  <cp:revision>26</cp:revision>
  <cp:lastPrinted>2020-06-02T11:09:03Z</cp:lastPrinted>
  <dcterms:created xsi:type="dcterms:W3CDTF">2019-06-17T10:39:17Z</dcterms:created>
  <dcterms:modified xsi:type="dcterms:W3CDTF">2020-09-11T06:52:06Z</dcterms:modified>
</cp:coreProperties>
</file>